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1" r:id="rId3"/>
    <p:sldId id="258" r:id="rId4"/>
    <p:sldId id="259" r:id="rId5"/>
    <p:sldId id="260" r:id="rId6"/>
    <p:sldId id="277" r:id="rId7"/>
    <p:sldId id="282" r:id="rId8"/>
    <p:sldId id="265" r:id="rId9"/>
    <p:sldId id="284" r:id="rId10"/>
    <p:sldId id="285" r:id="rId11"/>
    <p:sldId id="286" r:id="rId12"/>
    <p:sldId id="290" r:id="rId13"/>
    <p:sldId id="287" r:id="rId14"/>
    <p:sldId id="288" r:id="rId15"/>
    <p:sldId id="289" r:id="rId16"/>
    <p:sldId id="270" r:id="rId17"/>
    <p:sldId id="266" r:id="rId18"/>
    <p:sldId id="267" r:id="rId19"/>
    <p:sldId id="268" r:id="rId20"/>
    <p:sldId id="264" r:id="rId21"/>
    <p:sldId id="269" r:id="rId22"/>
  </p:sldIdLst>
  <p:sldSz cx="18288000" cy="10287000"/>
  <p:notesSz cx="6858000" cy="9144000"/>
  <p:embeddedFontLst>
    <p:embeddedFont>
      <p:font typeface="Agency FB" panose="020B0503020202020204" pitchFamily="34" charset="0"/>
      <p:regular r:id="rId25"/>
      <p:bold r:id="rId26"/>
    </p:embeddedFont>
    <p:embeddedFont>
      <p:font typeface="Bebas Neue Cyrillic" panose="020B060402020202020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Bold" panose="020B0806030504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01DC01-6CF7-B5A5-C0D7-5E53665E4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434BC-905E-FD6B-65C0-172CAE0FBD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780A8-4AB2-4EAC-9C79-0BD5EDD085B4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5933A-AC71-2FE9-D719-A6542330F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07F3E-C336-1C5C-13F2-D4D22813C3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72B88-4CFB-43AF-A32B-259FCE1AA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3552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02B8-A103-4532-89BC-462656BA1441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6B335-4F96-4D61-9EA3-72BAED7542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45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6B335-4F96-4D61-9EA3-72BAED75429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55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6B335-4F96-4D61-9EA3-72BAED75429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02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DC11-138B-4D66-808C-BBEEFA83F180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9411-E764-4D93-96C8-8B74E192B0F9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EC358-E397-413E-832D-E585AF23C78C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4925-A097-42E3-A975-0A0D1F527C97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7519-7498-427D-A814-A5C376C545D2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940E1-7083-4924-A508-E28EBBBA8434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C52B8-BB9C-43D9-8D32-CCAAAAB64597}" type="datetime1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EE61-9299-4C86-8367-83EE5AEC7D1F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FD3A-7643-4383-8309-1F66E610EE4C}" type="datetime1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F355-816B-43E1-BBE1-C9D6BF12A085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0976-DF34-4CE5-9DEE-6A666BED3E69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0ED2B-864C-49C8-A845-0FA3DEA237F6}" type="datetime1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" TargetMode="External"/><Relationship Id="rId7" Type="http://schemas.openxmlformats.org/officeDocument/2006/relationships/hyperlink" Target="https://www.wikipedi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.pinterest.com/" TargetMode="External"/><Relationship Id="rId5" Type="http://schemas.openxmlformats.org/officeDocument/2006/relationships/hyperlink" Target="https://www.mongodb.com/" TargetMode="External"/><Relationship Id="rId4" Type="http://schemas.openxmlformats.org/officeDocument/2006/relationships/hyperlink" Target="https://www.razorpay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9274" y="2428427"/>
            <a:ext cx="9509016" cy="410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90"/>
              </a:lnSpc>
              <a:spcBef>
                <a:spcPct val="0"/>
              </a:spcBef>
            </a:pPr>
            <a:r>
              <a:rPr lang="en-US" sz="23922">
                <a:solidFill>
                  <a:srgbClr val="FFFFFF"/>
                </a:solidFill>
                <a:latin typeface="Bebas Neue Cyrillic"/>
              </a:rPr>
              <a:t>MUSICIFY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99274" y="5796543"/>
            <a:ext cx="14830310" cy="171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9EFE0B"/>
                </a:solidFill>
                <a:latin typeface="Bebas Neue Cyrillic"/>
              </a:rPr>
              <a:t>MUSIC RECOMMENDATION SYSTEM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82596" y="2710076"/>
            <a:ext cx="327905" cy="4804079"/>
            <a:chOff x="0" y="0"/>
            <a:chExt cx="230899" cy="3382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0899" cy="3382862"/>
            </a:xfrm>
            <a:custGeom>
              <a:avLst/>
              <a:gdLst/>
              <a:ahLst/>
              <a:cxnLst/>
              <a:rect l="l" t="t" r="r" b="b"/>
              <a:pathLst>
                <a:path w="230899" h="3382862">
                  <a:moveTo>
                    <a:pt x="0" y="0"/>
                  </a:moveTo>
                  <a:lnTo>
                    <a:pt x="230899" y="0"/>
                  </a:lnTo>
                  <a:lnTo>
                    <a:pt x="230899" y="3382862"/>
                  </a:lnTo>
                  <a:lnTo>
                    <a:pt x="0" y="338286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0899" cy="3420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4394899-EBF9-20D3-8C1A-42D7E59F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296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OTP Authentication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10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/>
          <a:stretch/>
        </p:blipFill>
        <p:spPr>
          <a:xfrm>
            <a:off x="2269624" y="2495548"/>
            <a:ext cx="13748752" cy="69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0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Player 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11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"/>
          <a:stretch/>
        </p:blipFill>
        <p:spPr>
          <a:xfrm>
            <a:off x="2269624" y="2447924"/>
            <a:ext cx="13748752" cy="69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Recommendation 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12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>
          <a:xfrm>
            <a:off x="2269625" y="2552700"/>
            <a:ext cx="13748750" cy="68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8642666" y="9503322"/>
            <a:ext cx="1741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songs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13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"/>
          <a:stretch/>
        </p:blipFill>
        <p:spPr>
          <a:xfrm>
            <a:off x="2566236" y="2447924"/>
            <a:ext cx="13748750" cy="69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8772766" y="953785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Old songs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14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/>
          <a:stretch/>
        </p:blipFill>
        <p:spPr>
          <a:xfrm>
            <a:off x="2269625" y="2495548"/>
            <a:ext cx="13748750" cy="69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Player 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15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9625" y="2095500"/>
            <a:ext cx="13748750" cy="73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466442"/>
            <a:ext cx="3141640" cy="3141640"/>
            <a:chOff x="0" y="0"/>
            <a:chExt cx="4188854" cy="418885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t="5142" r="65970" b="5142"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238902" y="4040312"/>
            <a:ext cx="3567770" cy="3567770"/>
            <a:chOff x="0" y="0"/>
            <a:chExt cx="4757027" cy="4757027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 l="65940" t="5103" b="5103"/>
            <a:stretch>
              <a:fillRect/>
            </a:stretch>
          </p:blipFill>
          <p:spPr>
            <a:xfrm>
              <a:off x="0" y="0"/>
              <a:ext cx="4757027" cy="4757027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828210" y="4466442"/>
            <a:ext cx="3141640" cy="3141640"/>
            <a:chOff x="0" y="0"/>
            <a:chExt cx="4188854" cy="418885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l="31019" r="31049"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903895" y="2719454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036650" y="3894941"/>
            <a:ext cx="3728688" cy="3713141"/>
          </a:xfrm>
          <a:custGeom>
            <a:avLst/>
            <a:gdLst/>
            <a:ahLst/>
            <a:cxnLst/>
            <a:rect l="l" t="t" r="r" b="b"/>
            <a:pathLst>
              <a:path w="3728688" h="3713141">
                <a:moveTo>
                  <a:pt x="0" y="0"/>
                </a:moveTo>
                <a:lnTo>
                  <a:pt x="3728689" y="0"/>
                </a:lnTo>
                <a:lnTo>
                  <a:pt x="3728689" y="3713141"/>
                </a:lnTo>
                <a:lnTo>
                  <a:pt x="0" y="371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809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1449571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FRONTEND TOOLS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7C6617B-E78C-66FB-8DBD-EEDCE9EA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" name="Slide Number Placeholder 17">
            <a:extLst>
              <a:ext uri="{FF2B5EF4-FFF2-40B4-BE49-F238E27FC236}">
                <a16:creationId xmlns:a16="http://schemas.microsoft.com/office/drawing/2014/main" id="{665A7D9E-0921-03F5-7121-700736090F3E}"/>
              </a:ext>
            </a:extLst>
          </p:cNvPr>
          <p:cNvSpPr txBox="1">
            <a:spLocks/>
          </p:cNvSpPr>
          <p:nvPr/>
        </p:nvSpPr>
        <p:spPr>
          <a:xfrm>
            <a:off x="15852502" y="96985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b="1" smtClean="0"/>
              <a:pPr/>
              <a:t>16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89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84653" y="6362700"/>
            <a:ext cx="3141640" cy="3141640"/>
            <a:chOff x="0" y="0"/>
            <a:chExt cx="4188854" cy="418885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7751315" y="2894060"/>
            <a:ext cx="2308133" cy="52659"/>
            <a:chOff x="0" y="0"/>
            <a:chExt cx="1625305" cy="370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305" cy="37081"/>
            </a:xfrm>
            <a:custGeom>
              <a:avLst/>
              <a:gdLst/>
              <a:ahLst/>
              <a:cxnLst/>
              <a:rect l="l" t="t" r="r" b="b"/>
              <a:pathLst>
                <a:path w="1625305" h="37081">
                  <a:moveTo>
                    <a:pt x="0" y="0"/>
                  </a:moveTo>
                  <a:lnTo>
                    <a:pt x="1625305" y="0"/>
                  </a:lnTo>
                  <a:lnTo>
                    <a:pt x="1625305" y="37081"/>
                  </a:lnTo>
                  <a:lnTo>
                    <a:pt x="0" y="37081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25305" cy="75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45971" y="1624176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BACKEND TOOLS</a:t>
            </a:r>
          </a:p>
        </p:txBody>
      </p:sp>
      <p:pic>
        <p:nvPicPr>
          <p:cNvPr id="32" name="Picture 31" descr="ap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695700"/>
            <a:ext cx="4377937" cy="1676400"/>
          </a:xfrm>
          <a:prstGeom prst="rect">
            <a:avLst/>
          </a:prstGeom>
        </p:spPr>
      </p:pic>
      <p:pic>
        <p:nvPicPr>
          <p:cNvPr id="33" name="Picture 32" descr="flaskLogo.jpg"/>
          <p:cNvPicPr>
            <a:picLocks noChangeAspect="1"/>
          </p:cNvPicPr>
          <p:nvPr/>
        </p:nvPicPr>
        <p:blipFill>
          <a:blip r:embed="rId4"/>
          <a:srcRect l="23664" t="26453" r="23380" b="21527"/>
          <a:stretch>
            <a:fillRect/>
          </a:stretch>
        </p:blipFill>
        <p:spPr>
          <a:xfrm>
            <a:off x="11277600" y="3619500"/>
            <a:ext cx="5562600" cy="3074493"/>
          </a:xfrm>
          <a:prstGeom prst="rect">
            <a:avLst/>
          </a:prstGeom>
        </p:spPr>
      </p:pic>
      <p:pic>
        <p:nvPicPr>
          <p:cNvPr id="34" name="Picture 33" descr="ml_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229100"/>
            <a:ext cx="4724400" cy="4724400"/>
          </a:xfrm>
          <a:prstGeom prst="rect">
            <a:avLst/>
          </a:prstGeom>
        </p:spPr>
      </p:pic>
      <p:pic>
        <p:nvPicPr>
          <p:cNvPr id="35" name="Picture 34" descr="mongo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7200900"/>
            <a:ext cx="4114800" cy="2564506"/>
          </a:xfrm>
          <a:prstGeom prst="rect">
            <a:avLst/>
          </a:prstGeom>
        </p:spPr>
      </p:pic>
      <p:sp>
        <p:nvSpPr>
          <p:cNvPr id="17" name="Slide Number Placeholder 17">
            <a:extLst>
              <a:ext uri="{FF2B5EF4-FFF2-40B4-BE49-F238E27FC236}">
                <a16:creationId xmlns:a16="http://schemas.microsoft.com/office/drawing/2014/main" id="{26BADA7E-F417-391E-6301-37CF7082EEC0}"/>
              </a:ext>
            </a:extLst>
          </p:cNvPr>
          <p:cNvSpPr txBox="1">
            <a:spLocks/>
          </p:cNvSpPr>
          <p:nvPr/>
        </p:nvSpPr>
        <p:spPr>
          <a:xfrm>
            <a:off x="15852502" y="96985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b="1" smtClean="0"/>
              <a:pPr/>
              <a:t>17</a:t>
            </a:fld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48582" y="1885666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OUR VISION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48582" y="3294679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279291" y="2212981"/>
            <a:ext cx="700389" cy="802099"/>
            <a:chOff x="0" y="0"/>
            <a:chExt cx="952407" cy="10907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52407" cy="1090716"/>
            </a:xfrm>
            <a:custGeom>
              <a:avLst/>
              <a:gdLst/>
              <a:ahLst/>
              <a:cxnLst/>
              <a:rect l="l" t="t" r="r" b="b"/>
              <a:pathLst>
                <a:path w="952407" h="1090716">
                  <a:moveTo>
                    <a:pt x="0" y="0"/>
                  </a:moveTo>
                  <a:lnTo>
                    <a:pt x="952407" y="0"/>
                  </a:lnTo>
                  <a:lnTo>
                    <a:pt x="952407" y="1090716"/>
                  </a:lnTo>
                  <a:lnTo>
                    <a:pt x="0" y="109071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52407" cy="1138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90739" y="2155831"/>
            <a:ext cx="7728564" cy="166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will provide users to download the songs offline for Free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8439484" y="2344677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F2020"/>
                </a:solidFill>
                <a:latin typeface="Open Sa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90739" y="3600033"/>
            <a:ext cx="7728564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Open Sans"/>
              </a:rPr>
              <a:t>Users will be able to make their own mashups by mixing up various songs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39484" y="3760030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F2020"/>
                </a:solidFill>
                <a:latin typeface="Open Sans Bold"/>
              </a:rPr>
              <a:t>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279291" y="3777319"/>
            <a:ext cx="700389" cy="802099"/>
            <a:chOff x="0" y="0"/>
            <a:chExt cx="952407" cy="109071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2407" cy="1090716"/>
            </a:xfrm>
            <a:custGeom>
              <a:avLst/>
              <a:gdLst/>
              <a:ahLst/>
              <a:cxnLst/>
              <a:rect l="l" t="t" r="r" b="b"/>
              <a:pathLst>
                <a:path w="952407" h="1090716">
                  <a:moveTo>
                    <a:pt x="0" y="0"/>
                  </a:moveTo>
                  <a:lnTo>
                    <a:pt x="952407" y="0"/>
                  </a:lnTo>
                  <a:lnTo>
                    <a:pt x="952407" y="1090716"/>
                  </a:lnTo>
                  <a:lnTo>
                    <a:pt x="0" y="109071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52407" cy="1138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410720" y="3972233"/>
            <a:ext cx="437531" cy="48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F2020"/>
                </a:solidFill>
                <a:latin typeface="Open Sans Bold"/>
              </a:rPr>
              <a:t>02</a:t>
            </a:r>
          </a:p>
        </p:txBody>
      </p:sp>
      <p:pic>
        <p:nvPicPr>
          <p:cNvPr id="37" name="Picture 19"/>
          <p:cNvPicPr>
            <a:picLocks noChangeAspect="1"/>
          </p:cNvPicPr>
          <p:nvPr/>
        </p:nvPicPr>
        <p:blipFill>
          <a:blip r:embed="rId2"/>
          <a:srcRect t="34541" b="17893"/>
          <a:stretch>
            <a:fillRect/>
          </a:stretch>
        </p:blipFill>
        <p:spPr>
          <a:xfrm>
            <a:off x="1028700" y="5143500"/>
            <a:ext cx="16230600" cy="5143500"/>
          </a:xfrm>
          <a:prstGeom prst="rect">
            <a:avLst/>
          </a:prstGeom>
        </p:spPr>
      </p:pic>
      <p:sp>
        <p:nvSpPr>
          <p:cNvPr id="38" name="Slide Number Placeholder 17">
            <a:extLst>
              <a:ext uri="{FF2B5EF4-FFF2-40B4-BE49-F238E27FC236}">
                <a16:creationId xmlns:a16="http://schemas.microsoft.com/office/drawing/2014/main" id="{947033EA-609E-4026-6F0C-9B7116607F2D}"/>
              </a:ext>
            </a:extLst>
          </p:cNvPr>
          <p:cNvSpPr txBox="1">
            <a:spLocks/>
          </p:cNvSpPr>
          <p:nvPr/>
        </p:nvSpPr>
        <p:spPr>
          <a:xfrm>
            <a:off x="15852502" y="96985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b="1" smtClean="0"/>
              <a:pPr/>
              <a:t>18</a:t>
            </a:fld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430" y="5215748"/>
            <a:ext cx="4399265" cy="53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9EFE0B"/>
                </a:solidFill>
                <a:latin typeface="Open Sans Bold"/>
              </a:rPr>
              <a:t>IT103-PANKTI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84590" y="1434828"/>
            <a:ext cx="6318820" cy="126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MEET OUR TEAM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540212" y="2843841"/>
            <a:ext cx="1207576" cy="78408"/>
            <a:chOff x="0" y="0"/>
            <a:chExt cx="850332" cy="552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74311" y="6200108"/>
            <a:ext cx="3049503" cy="97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21ITUOS021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1117366" y="5215748"/>
            <a:ext cx="4823476" cy="53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9EFE0B"/>
                </a:solidFill>
                <a:latin typeface="Open Sans Bold"/>
              </a:rPr>
              <a:t>IT108-VAIBHAVI PATEL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98530" y="6235667"/>
            <a:ext cx="3049503" cy="48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21ITUBS072</a:t>
            </a:r>
          </a:p>
        </p:txBody>
      </p:sp>
      <p:sp>
        <p:nvSpPr>
          <p:cNvPr id="28" name="Slide Number Placeholder 17">
            <a:extLst>
              <a:ext uri="{FF2B5EF4-FFF2-40B4-BE49-F238E27FC236}">
                <a16:creationId xmlns:a16="http://schemas.microsoft.com/office/drawing/2014/main" id="{A48226BA-8B13-A4FD-9DAB-BD404E4361FF}"/>
              </a:ext>
            </a:extLst>
          </p:cNvPr>
          <p:cNvSpPr txBox="1">
            <a:spLocks/>
          </p:cNvSpPr>
          <p:nvPr/>
        </p:nvSpPr>
        <p:spPr>
          <a:xfrm>
            <a:off x="15852502" y="96985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b="1" smtClean="0"/>
              <a:pPr/>
              <a:t>19</a:t>
            </a:fld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307980" y="1285190"/>
            <a:ext cx="7467600" cy="1192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introduction</a:t>
            </a:r>
          </a:p>
        </p:txBody>
      </p:sp>
      <p:grpSp>
        <p:nvGrpSpPr>
          <p:cNvPr id="18" name="Group 18"/>
          <p:cNvGrpSpPr/>
          <p:nvPr/>
        </p:nvGrpSpPr>
        <p:grpSpPr>
          <a:xfrm flipV="1">
            <a:off x="10278483" y="2400300"/>
            <a:ext cx="1675902" cy="45719"/>
            <a:chOff x="0" y="0"/>
            <a:chExt cx="3603308" cy="552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03308" cy="55212"/>
            </a:xfrm>
            <a:custGeom>
              <a:avLst/>
              <a:gdLst/>
              <a:ahLst/>
              <a:cxnLst/>
              <a:rect l="l" t="t" r="r" b="b"/>
              <a:pathLst>
                <a:path w="3603308" h="55212">
                  <a:moveTo>
                    <a:pt x="0" y="0"/>
                  </a:moveTo>
                  <a:lnTo>
                    <a:pt x="3603308" y="0"/>
                  </a:lnTo>
                  <a:lnTo>
                    <a:pt x="3603308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603308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00C6C19-8BF4-C46E-24EB-6FABCED4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410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2</a:t>
            </a:fld>
            <a:endParaRPr lang="en-US" sz="1600" b="1" dirty="0"/>
          </a:p>
        </p:txBody>
      </p:sp>
      <p:grpSp>
        <p:nvGrpSpPr>
          <p:cNvPr id="28" name="Group 19"/>
          <p:cNvGrpSpPr/>
          <p:nvPr/>
        </p:nvGrpSpPr>
        <p:grpSpPr>
          <a:xfrm>
            <a:off x="1028700" y="1028700"/>
            <a:ext cx="4114800" cy="4114800"/>
            <a:chOff x="0" y="0"/>
            <a:chExt cx="5486400" cy="5486400"/>
          </a:xfrm>
        </p:grpSpPr>
        <p:pic>
          <p:nvPicPr>
            <p:cNvPr id="29" name="Picture 20"/>
            <p:cNvPicPr>
              <a:picLocks noChangeAspect="1"/>
            </p:cNvPicPr>
            <p:nvPr/>
          </p:nvPicPr>
          <p:blipFill>
            <a:blip r:embed="rId2"/>
            <a:srcRect t="16687" b="16687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30" name="Group 21"/>
          <p:cNvGrpSpPr/>
          <p:nvPr/>
        </p:nvGrpSpPr>
        <p:grpSpPr>
          <a:xfrm>
            <a:off x="1028700" y="5524500"/>
            <a:ext cx="4114800" cy="4762500"/>
            <a:chOff x="0" y="0"/>
            <a:chExt cx="5486400" cy="6350000"/>
          </a:xfrm>
        </p:grpSpPr>
        <p:pic>
          <p:nvPicPr>
            <p:cNvPr id="31" name="Picture 22"/>
            <p:cNvPicPr>
              <a:picLocks noChangeAspect="1"/>
            </p:cNvPicPr>
            <p:nvPr/>
          </p:nvPicPr>
          <p:blipFill>
            <a:blip r:embed="rId3"/>
            <a:srcRect b="22887"/>
            <a:stretch>
              <a:fillRect/>
            </a:stretch>
          </p:blipFill>
          <p:spPr>
            <a:xfrm>
              <a:off x="0" y="0"/>
              <a:ext cx="5486400" cy="6350000"/>
            </a:xfrm>
            <a:prstGeom prst="rect">
              <a:avLst/>
            </a:prstGeom>
          </p:spPr>
        </p:pic>
      </p:grpSp>
      <p:grpSp>
        <p:nvGrpSpPr>
          <p:cNvPr id="32" name="Group 23"/>
          <p:cNvGrpSpPr/>
          <p:nvPr/>
        </p:nvGrpSpPr>
        <p:grpSpPr>
          <a:xfrm>
            <a:off x="5476875" y="0"/>
            <a:ext cx="4114800" cy="4114800"/>
            <a:chOff x="0" y="0"/>
            <a:chExt cx="5486400" cy="5486400"/>
          </a:xfrm>
        </p:grpSpPr>
        <p:pic>
          <p:nvPicPr>
            <p:cNvPr id="33" name="Picture 24"/>
            <p:cNvPicPr>
              <a:picLocks noChangeAspect="1"/>
            </p:cNvPicPr>
            <p:nvPr/>
          </p:nvPicPr>
          <p:blipFill>
            <a:blip r:embed="rId4"/>
            <a:srcRect l="16687" r="16687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34" name="Group 25"/>
          <p:cNvGrpSpPr/>
          <p:nvPr/>
        </p:nvGrpSpPr>
        <p:grpSpPr>
          <a:xfrm>
            <a:off x="5476875" y="4495800"/>
            <a:ext cx="4114800" cy="4762500"/>
            <a:chOff x="0" y="0"/>
            <a:chExt cx="5486400" cy="6350000"/>
          </a:xfrm>
        </p:grpSpPr>
        <p:pic>
          <p:nvPicPr>
            <p:cNvPr id="35" name="Picture 26"/>
            <p:cNvPicPr>
              <a:picLocks noChangeAspect="1"/>
            </p:cNvPicPr>
            <p:nvPr/>
          </p:nvPicPr>
          <p:blipFill>
            <a:blip r:embed="rId5"/>
            <a:srcRect t="5439" b="5439"/>
            <a:stretch>
              <a:fillRect/>
            </a:stretch>
          </p:blipFill>
          <p:spPr>
            <a:xfrm>
              <a:off x="0" y="0"/>
              <a:ext cx="5486400" cy="6350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BB08D45-FE44-DCCE-0E7C-FA89C3998FF5}"/>
              </a:ext>
            </a:extLst>
          </p:cNvPr>
          <p:cNvSpPr txBox="1"/>
          <p:nvPr/>
        </p:nvSpPr>
        <p:spPr>
          <a:xfrm>
            <a:off x="9925050" y="2705100"/>
            <a:ext cx="7765433" cy="482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Recent advancements in recommendation systems , driven by machine learning and big data, leverage vast user databases to provide personalized recommendations without direct user queries.</a:t>
            </a:r>
            <a:endParaRPr lang="en-US" dirty="0"/>
          </a:p>
          <a:p>
            <a:pPr>
              <a:lnSpc>
                <a:spcPts val="4736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0846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79710" y="1472249"/>
            <a:ext cx="6318820" cy="126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RESOURCES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35332" y="2742133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6C843A2-D6EE-4706-2EA1-42CF54004F2A}"/>
              </a:ext>
            </a:extLst>
          </p:cNvPr>
          <p:cNvSpPr txBox="1"/>
          <p:nvPr/>
        </p:nvSpPr>
        <p:spPr>
          <a:xfrm>
            <a:off x="1371599" y="3314700"/>
            <a:ext cx="14088691" cy="4843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3200" dirty="0">
                <a:solidFill>
                  <a:srgbClr val="9EFE0B"/>
                </a:solidFill>
                <a:latin typeface="Open Sans Bold"/>
              </a:rPr>
              <a:t>API			 : </a:t>
            </a:r>
            <a:r>
              <a:rPr lang="en-US" sz="3200" dirty="0">
                <a:solidFill>
                  <a:srgbClr val="9EFE0B"/>
                </a:solidFill>
                <a:latin typeface="Open Sans Bold"/>
                <a:hlinkClick r:id="rId3"/>
              </a:rPr>
              <a:t>https://developer.spotify.com</a:t>
            </a:r>
            <a:endParaRPr lang="en-US" sz="3200" dirty="0">
              <a:solidFill>
                <a:srgbClr val="9EFE0B"/>
              </a:solidFill>
              <a:latin typeface="Open Sans Bold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3200" dirty="0">
                <a:solidFill>
                  <a:srgbClr val="9EFE0B"/>
                </a:solidFill>
                <a:latin typeface="Open Sans Bold"/>
              </a:rPr>
              <a:t>                           : </a:t>
            </a:r>
            <a:r>
              <a:rPr lang="en-US" sz="3200" dirty="0">
                <a:solidFill>
                  <a:srgbClr val="9EFE0B"/>
                </a:solidFill>
                <a:latin typeface="Open Sans Bold"/>
                <a:hlinkClick r:id="rId4"/>
              </a:rPr>
              <a:t>https://www.razorpay.com</a:t>
            </a:r>
            <a:endParaRPr lang="en-US" sz="3200" dirty="0">
              <a:solidFill>
                <a:srgbClr val="9EFE0B"/>
              </a:solidFill>
              <a:latin typeface="Open Sans Bold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3200" dirty="0">
                <a:solidFill>
                  <a:srgbClr val="9EFE0B"/>
                </a:solidFill>
                <a:latin typeface="Open Sans Bold"/>
              </a:rPr>
              <a:t>MONGO DB     : </a:t>
            </a:r>
            <a:r>
              <a:rPr lang="en-US" sz="3200" dirty="0">
                <a:solidFill>
                  <a:srgbClr val="9EFE0B"/>
                </a:solidFill>
                <a:latin typeface="Open Sans Bold"/>
                <a:hlinkClick r:id="rId5"/>
              </a:rPr>
              <a:t>https://www.mongodb.com</a:t>
            </a:r>
            <a:endParaRPr lang="en-US" sz="3200" dirty="0">
              <a:solidFill>
                <a:srgbClr val="9EFE0B"/>
              </a:solidFill>
              <a:latin typeface="Open Sans Bold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3200" dirty="0">
                <a:solidFill>
                  <a:srgbClr val="9EFE0B"/>
                </a:solidFill>
                <a:latin typeface="Open Sans Bold"/>
              </a:rPr>
              <a:t>Images             : </a:t>
            </a:r>
            <a:r>
              <a:rPr lang="en-US" sz="3200" dirty="0">
                <a:solidFill>
                  <a:srgbClr val="9EFE0B"/>
                </a:solidFill>
                <a:latin typeface="Open Sans Bold"/>
                <a:hlinkClick r:id="rId6"/>
              </a:rPr>
              <a:t>https://in.pinterest.com</a:t>
            </a:r>
            <a:endParaRPr lang="en-US" sz="3200" dirty="0">
              <a:solidFill>
                <a:srgbClr val="9EFE0B"/>
              </a:solidFill>
              <a:latin typeface="Open Sans Bold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3200" dirty="0">
                <a:solidFill>
                  <a:srgbClr val="9EFE0B"/>
                </a:solidFill>
                <a:latin typeface="Open Sans Bold"/>
              </a:rPr>
              <a:t>Content           : </a:t>
            </a:r>
            <a:r>
              <a:rPr lang="en-US" sz="3200" dirty="0">
                <a:solidFill>
                  <a:srgbClr val="9EFE0B"/>
                </a:solidFill>
                <a:latin typeface="Open Sans Bold"/>
                <a:hlinkClick r:id="rId7"/>
              </a:rPr>
              <a:t>https://www.wikipedia.org</a:t>
            </a:r>
            <a:endParaRPr lang="en-US" sz="3200" dirty="0">
              <a:solidFill>
                <a:srgbClr val="9EFE0B"/>
              </a:solidFill>
              <a:latin typeface="Open Sans Bold"/>
            </a:endParaRP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3200" dirty="0">
              <a:solidFill>
                <a:srgbClr val="9EFE0B"/>
              </a:solidFill>
              <a:latin typeface="Open Sans Bold"/>
            </a:endParaRPr>
          </a:p>
        </p:txBody>
      </p:sp>
      <p:sp>
        <p:nvSpPr>
          <p:cNvPr id="26" name="Slide Number Placeholder 17">
            <a:extLst>
              <a:ext uri="{FF2B5EF4-FFF2-40B4-BE49-F238E27FC236}">
                <a16:creationId xmlns:a16="http://schemas.microsoft.com/office/drawing/2014/main" id="{B81F11A4-B724-38DE-6C0B-740D72FDD368}"/>
              </a:ext>
            </a:extLst>
          </p:cNvPr>
          <p:cNvSpPr txBox="1">
            <a:spLocks/>
          </p:cNvSpPr>
          <p:nvPr/>
        </p:nvSpPr>
        <p:spPr>
          <a:xfrm>
            <a:off x="15852502" y="96985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b="1" smtClean="0"/>
              <a:pPr/>
              <a:t>20</a:t>
            </a:fld>
            <a:endParaRPr lang="en-US" sz="1600" b="1" dirty="0"/>
          </a:p>
        </p:txBody>
      </p:sp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1028700"/>
            <a:ext cx="9144000" cy="9258300"/>
            <a:chOff x="0" y="0"/>
            <a:chExt cx="12192000" cy="123444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21366" r="12830"/>
            <a:stretch>
              <a:fillRect/>
            </a:stretch>
          </p:blipFill>
          <p:spPr>
            <a:xfrm flipH="1">
              <a:off x="0" y="0"/>
              <a:ext cx="12192000" cy="1234440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63850" y="2046059"/>
            <a:ext cx="3921995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THANK YOU!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963850" y="3455072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61388" y="2783144"/>
            <a:ext cx="1207576" cy="78408"/>
            <a:chOff x="0" y="0"/>
            <a:chExt cx="850332" cy="55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61388" y="1509452"/>
            <a:ext cx="4984154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WHY WE NEED 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1347" y="3233117"/>
            <a:ext cx="7948214" cy="774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Difficulties:</a:t>
            </a:r>
          </a:p>
          <a:p>
            <a:pPr marL="1148081" lvl="2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Chооse from millions of songs </a:t>
            </a:r>
          </a:p>
          <a:p>
            <a:pPr marL="1148081" lvl="2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To make Queue of songs</a:t>
            </a:r>
          </a:p>
          <a:p>
            <a:pPr marL="345441" lvl="1">
              <a:lnSpc>
                <a:spcPts val="4736"/>
              </a:lnSpc>
            </a:pPr>
            <a:endParaRPr lang="en-US" sz="3200" spc="76" dirty="0">
              <a:solidFill>
                <a:srgbClr val="FFFFFF"/>
              </a:solidFill>
              <a:latin typeface="Open Sans"/>
            </a:endParaRP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The availability of new and trending music</a:t>
            </a:r>
          </a:p>
          <a:p>
            <a:pPr marL="345441" lvl="1">
              <a:lnSpc>
                <a:spcPts val="4736"/>
              </a:lnSpc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  </a:t>
            </a: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Get better reсоmmended queue</a:t>
            </a: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endParaRPr lang="en-US" sz="3200" spc="76" dirty="0">
              <a:solidFill>
                <a:srgbClr val="FFFFFF"/>
              </a:solidFill>
              <a:latin typeface="Open Sans"/>
            </a:endParaRP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r>
              <a:rPr lang="en-US" sz="3200" spc="76" dirty="0">
                <a:solidFill>
                  <a:srgbClr val="FFFFFF"/>
                </a:solidFill>
                <a:latin typeface="Open Sans"/>
              </a:rPr>
              <a:t>No need to create queue manually</a:t>
            </a:r>
          </a:p>
          <a:p>
            <a:pPr marL="690881" lvl="1" indent="-345440">
              <a:lnSpc>
                <a:spcPts val="4736"/>
              </a:lnSpc>
              <a:buFont typeface="Arial"/>
              <a:buChar char="•"/>
            </a:pPr>
            <a:endParaRPr lang="en-US" sz="3200" spc="76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4736"/>
              </a:lnSpc>
            </a:pPr>
            <a:endParaRPr dirty="0"/>
          </a:p>
          <a:p>
            <a:pPr>
              <a:lnSpc>
                <a:spcPts val="4736"/>
              </a:lnSpc>
            </a:pPr>
            <a:endParaRPr dirty="0"/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EE86C48-9AA2-E05C-AF44-22D49E6E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3</a:t>
            </a:fld>
            <a:endParaRPr lang="en-US" sz="1600" b="1" dirty="0"/>
          </a:p>
        </p:txBody>
      </p:sp>
      <p:grpSp>
        <p:nvGrpSpPr>
          <p:cNvPr id="26" name="Group 20"/>
          <p:cNvGrpSpPr/>
          <p:nvPr/>
        </p:nvGrpSpPr>
        <p:grpSpPr>
          <a:xfrm>
            <a:off x="1028700" y="1187779"/>
            <a:ext cx="8691672" cy="8691672"/>
            <a:chOff x="0" y="0"/>
            <a:chExt cx="11588896" cy="11588896"/>
          </a:xfrm>
        </p:grpSpPr>
        <p:pic>
          <p:nvPicPr>
            <p:cNvPr id="27" name="Picture 21"/>
            <p:cNvPicPr>
              <a:picLocks noChangeAspect="1"/>
            </p:cNvPicPr>
            <p:nvPr/>
          </p:nvPicPr>
          <p:blipFill>
            <a:blip r:embed="rId2"/>
            <a:srcRect l="12499" r="12499"/>
            <a:stretch>
              <a:fillRect/>
            </a:stretch>
          </p:blipFill>
          <p:spPr>
            <a:xfrm>
              <a:off x="0" y="0"/>
              <a:ext cx="11588896" cy="115888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72900" y="1028700"/>
            <a:ext cx="5486400" cy="5486400"/>
            <a:chOff x="0" y="0"/>
            <a:chExt cx="7315200" cy="73152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 cstate="print"/>
            <a:srcRect t="33375"/>
            <a:stretch>
              <a:fillRect/>
            </a:stretch>
          </p:blipFill>
          <p:spPr>
            <a:xfrm>
              <a:off x="0" y="0"/>
              <a:ext cx="7315200" cy="731520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029700" y="3771900"/>
            <a:ext cx="5486400" cy="5486400"/>
            <a:chOff x="0" y="0"/>
            <a:chExt cx="7315200" cy="73152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/>
            <a:srcRect t="29860" b="5139"/>
            <a:stretch>
              <a:fillRect/>
            </a:stretch>
          </p:blipFill>
          <p:spPr>
            <a:xfrm>
              <a:off x="0" y="0"/>
              <a:ext cx="7315200" cy="7315200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463725" y="1884196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OBJECTIVE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63725" y="3079487"/>
            <a:ext cx="1207576" cy="78408"/>
            <a:chOff x="0" y="0"/>
            <a:chExt cx="850332" cy="552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2000" y="3390900"/>
            <a:ext cx="8080780" cy="626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Open Sans"/>
              </a:rPr>
              <a:t>To define the requirements for the development of the System.</a:t>
            </a:r>
          </a:p>
          <a:p>
            <a:pPr marL="690881" lvl="1" indent="-345440">
              <a:lnSpc>
                <a:spcPts val="4480"/>
              </a:lnSpc>
            </a:pPr>
            <a:r>
              <a:rPr lang="en-US" sz="3200" dirty="0">
                <a:solidFill>
                  <a:schemeClr val="bg1"/>
                </a:solidFill>
                <a:latin typeface="Open Sans"/>
              </a:rPr>
              <a:t>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Open Sans"/>
              </a:rPr>
              <a:t>To predict the appropriate songs based on the characteristics of the music that has been heard previously.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lang="en-US" sz="3200" dirty="0">
              <a:solidFill>
                <a:schemeClr val="bg1"/>
              </a:solidFill>
              <a:latin typeface="Open Sans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Open Sans"/>
              </a:rPr>
              <a:t>Then offer to user a queue of recommended songs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dirty="0"/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2743200" y="8115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gency FB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DC55DA9-3EC9-E6DA-5258-297C185A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4</a:t>
            </a:fld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94661" y="2057400"/>
            <a:ext cx="7393339" cy="6172200"/>
            <a:chOff x="0" y="0"/>
            <a:chExt cx="9857786" cy="8229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 l="31542" t="17217" r="2391"/>
            <a:stretch>
              <a:fillRect/>
            </a:stretch>
          </p:blipFill>
          <p:spPr>
            <a:xfrm>
              <a:off x="0" y="0"/>
              <a:ext cx="9857786" cy="8229600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1730555" y="1569311"/>
            <a:ext cx="4471687" cy="12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FFFFFF"/>
                </a:solidFill>
                <a:latin typeface="Bebas Neue Cyrillic"/>
              </a:rPr>
              <a:t>FEATURES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30555" y="2843010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3006372"/>
            <a:ext cx="9293404" cy="648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User Registration and Authentication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Search and Browse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Get recommendation 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Music Recommendation Engine: </a:t>
            </a:r>
          </a:p>
          <a:p>
            <a:pPr marL="1148079" lvl="2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on user preferences.</a:t>
            </a:r>
          </a:p>
          <a:p>
            <a:pPr marL="1148079" lvl="2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listening history</a:t>
            </a:r>
          </a:p>
          <a:p>
            <a:pPr marL="1148079" lvl="2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trends</a:t>
            </a:r>
          </a:p>
          <a:p>
            <a:pPr marL="690879" lvl="1" indent="-345439">
              <a:lnSpc>
                <a:spcPts val="5055"/>
              </a:lnSpc>
              <a:buFont typeface="Arial"/>
              <a:buChar char="•"/>
            </a:pPr>
            <a:r>
              <a:rPr lang="en-US" sz="3199" spc="44" dirty="0">
                <a:solidFill>
                  <a:srgbClr val="FFFFFF"/>
                </a:solidFill>
                <a:latin typeface="Open Sans"/>
              </a:rPr>
              <a:t>Compatible with major web browsers (Chrome, Firefox, Safari) and mobile platforms (iOS, Android)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C86BB12-ADA5-EA67-5A01-4673FF87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410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5</a:t>
            </a:fld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0555" y="1569311"/>
            <a:ext cx="9164106" cy="1192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80" dirty="0">
                <a:solidFill>
                  <a:srgbClr val="FFFFFF"/>
                </a:solidFill>
                <a:latin typeface="Bebas Neue Cyrillic" panose="02000506000000020004"/>
              </a:rPr>
              <a:t>Recommendation Flowchart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30555" y="2843010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C86BB12-ADA5-EA67-5A01-4673FF87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410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6</a:t>
            </a:fld>
            <a:endParaRPr lang="en-US" sz="1600" b="1" dirty="0"/>
          </a:p>
        </p:txBody>
      </p:sp>
      <p:pic>
        <p:nvPicPr>
          <p:cNvPr id="26" name="Picture 25" descr="WebFlow.drawio">
            <a:extLst>
              <a:ext uri="{FF2B5EF4-FFF2-40B4-BE49-F238E27FC236}">
                <a16:creationId xmlns:a16="http://schemas.microsoft.com/office/drawing/2014/main" id="{20604818-00DF-48D5-88D1-29C842EC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3564255"/>
            <a:ext cx="13160375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1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30555" y="1569311"/>
            <a:ext cx="9164106" cy="1192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30"/>
              </a:lnSpc>
              <a:spcBef>
                <a:spcPct val="0"/>
              </a:spcBef>
            </a:pPr>
            <a:r>
              <a:rPr lang="en-US" sz="7380" dirty="0">
                <a:solidFill>
                  <a:srgbClr val="FFFFFF"/>
                </a:solidFill>
                <a:latin typeface="Bebas Neue Cyrillic" panose="02000506000000020004"/>
              </a:rPr>
              <a:t>Navigation chart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30555" y="2843010"/>
            <a:ext cx="1207576" cy="78408"/>
            <a:chOff x="0" y="0"/>
            <a:chExt cx="850332" cy="55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32" cy="55212"/>
            </a:xfrm>
            <a:custGeom>
              <a:avLst/>
              <a:gdLst/>
              <a:ahLst/>
              <a:cxnLst/>
              <a:rect l="l" t="t" r="r" b="b"/>
              <a:pathLst>
                <a:path w="850332" h="55212">
                  <a:moveTo>
                    <a:pt x="0" y="0"/>
                  </a:moveTo>
                  <a:lnTo>
                    <a:pt x="850332" y="0"/>
                  </a:lnTo>
                  <a:lnTo>
                    <a:pt x="850332" y="55212"/>
                  </a:lnTo>
                  <a:lnTo>
                    <a:pt x="0" y="55212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50332" cy="93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C86BB12-ADA5-EA67-5A01-4673FF87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0842" y="97410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7</a:t>
            </a:fld>
            <a:endParaRPr lang="en-US" sz="16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604818-00DF-48D5-88D1-29C842EC8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555" y="3826871"/>
            <a:ext cx="14320218" cy="48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276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Registration 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8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"/>
          <a:stretch/>
        </p:blipFill>
        <p:spPr>
          <a:xfrm>
            <a:off x="2269624" y="2419350"/>
            <a:ext cx="13748752" cy="7019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21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29584" y="8229600"/>
            <a:ext cx="292232" cy="1028700"/>
            <a:chOff x="0" y="0"/>
            <a:chExt cx="23089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899" cy="812800"/>
            </a:xfrm>
            <a:custGeom>
              <a:avLst/>
              <a:gdLst/>
              <a:ahLst/>
              <a:cxnLst/>
              <a:rect l="l" t="t" r="r" b="b"/>
              <a:pathLst>
                <a:path w="230899" h="812800">
                  <a:moveTo>
                    <a:pt x="0" y="0"/>
                  </a:moveTo>
                  <a:lnTo>
                    <a:pt x="230899" y="0"/>
                  </a:lnTo>
                  <a:lnTo>
                    <a:pt x="23089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03895" y="1908989"/>
            <a:ext cx="2480210" cy="47625"/>
            <a:chOff x="0" y="0"/>
            <a:chExt cx="1746476" cy="335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46476" cy="33536"/>
            </a:xfrm>
            <a:custGeom>
              <a:avLst/>
              <a:gdLst/>
              <a:ahLst/>
              <a:cxnLst/>
              <a:rect l="l" t="t" r="r" b="b"/>
              <a:pathLst>
                <a:path w="1746476" h="33536">
                  <a:moveTo>
                    <a:pt x="0" y="0"/>
                  </a:moveTo>
                  <a:lnTo>
                    <a:pt x="1746476" y="0"/>
                  </a:lnTo>
                  <a:lnTo>
                    <a:pt x="1746476" y="33536"/>
                  </a:lnTo>
                  <a:lnTo>
                    <a:pt x="0" y="33536"/>
                  </a:lnTo>
                  <a:close/>
                </a:path>
              </a:pathLst>
            </a:custGeom>
            <a:gradFill rotWithShape="1">
              <a:gsLst>
                <a:gs pos="0">
                  <a:srgbClr val="00F0FF">
                    <a:alpha val="100000"/>
                  </a:srgbClr>
                </a:gs>
                <a:gs pos="100000">
                  <a:srgbClr val="A6FF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46476" cy="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590" y="764236"/>
            <a:ext cx="6318820" cy="11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0"/>
              </a:lnSpc>
              <a:spcBef>
                <a:spcPct val="0"/>
              </a:spcBef>
            </a:pPr>
            <a:r>
              <a:rPr lang="en-US" sz="7378" dirty="0">
                <a:solidFill>
                  <a:srgbClr val="FFFFFF"/>
                </a:solidFill>
                <a:latin typeface="Bebas Neue Cyrillic"/>
              </a:rPr>
              <a:t>Our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968F5-A38F-5F4B-C1B4-5B9A8E959423}"/>
              </a:ext>
            </a:extLst>
          </p:cNvPr>
          <p:cNvSpPr txBox="1"/>
          <p:nvPr/>
        </p:nvSpPr>
        <p:spPr>
          <a:xfrm>
            <a:off x="7903895" y="9522764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Page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A9885D6-2F4B-F835-FF8E-7EAF070F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2502" y="97686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b="1" smtClean="0"/>
              <a:pPr/>
              <a:t>9</a:t>
            </a:fld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C668F-7A6E-383B-D56B-9E53DE39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"/>
          <a:stretch/>
        </p:blipFill>
        <p:spPr>
          <a:xfrm>
            <a:off x="2269624" y="2524124"/>
            <a:ext cx="13748752" cy="69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407</Words>
  <Application>Microsoft Office PowerPoint</Application>
  <PresentationFormat>Custom</PresentationFormat>
  <Paragraphs>175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Open Sans</vt:lpstr>
      <vt:lpstr>Arial</vt:lpstr>
      <vt:lpstr>Calibri</vt:lpstr>
      <vt:lpstr>Open Sans Bold</vt:lpstr>
      <vt:lpstr>Bebas Neue Cyrillic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Music system</dc:title>
  <dc:creator>Prushti</dc:creator>
  <cp:lastModifiedBy>Jayesh Patel</cp:lastModifiedBy>
  <cp:revision>34</cp:revision>
  <dcterms:created xsi:type="dcterms:W3CDTF">2006-08-16T00:00:00Z</dcterms:created>
  <dcterms:modified xsi:type="dcterms:W3CDTF">2024-05-03T04:45:20Z</dcterms:modified>
  <dc:identifier>DAF6MzTBB54</dc:identifier>
</cp:coreProperties>
</file>